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72" r:id="rId3"/>
    <p:sldId id="279" r:id="rId4"/>
    <p:sldId id="274" r:id="rId5"/>
    <p:sldId id="273" r:id="rId6"/>
    <p:sldId id="283" r:id="rId7"/>
    <p:sldId id="285" r:id="rId8"/>
    <p:sldId id="286" r:id="rId9"/>
    <p:sldId id="287" r:id="rId10"/>
    <p:sldId id="290" r:id="rId11"/>
    <p:sldId id="288" r:id="rId12"/>
    <p:sldId id="293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01" r:id="rId22"/>
    <p:sldId id="292" r:id="rId23"/>
    <p:sldId id="310" r:id="rId2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47823"/>
    <a:srgbClr val="4F022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23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AF882-3615-CC40-AABB-F107669C1F0B}" type="datetimeFigureOut">
              <a:rPr lang="it-IT" smtClean="0"/>
              <a:pPr/>
              <a:t>18/05/2017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73650-BE25-7242-AC9E-C76181C8761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3981171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88A5F-DB3E-214A-9E95-2A8E24980C5C}" type="datetimeFigureOut">
              <a:rPr lang="it-IT" smtClean="0"/>
              <a:pPr/>
              <a:t>18/05/2017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9AFFB-A531-2245-8930-D012CEB0EB8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3565426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9AFFB-A531-2245-8930-D012CEB0EB8B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4900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7200" y="6223853"/>
            <a:ext cx="8342923" cy="1588"/>
          </a:xfrm>
          <a:prstGeom prst="line">
            <a:avLst/>
          </a:prstGeom>
          <a:ln w="6350">
            <a:solidFill>
              <a:srgbClr val="E47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06/11/2013</a:t>
            </a:r>
            <a:endParaRPr lang="it-IT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it-IT" smtClean="0"/>
              <a:t>Progetto Offerta Formativa a.a. 2013-2016</a:t>
            </a:r>
            <a:endParaRPr lang="it-IT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5D2F2-A109-7144-80E6-3AAACABD5BA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r>
              <a:rPr lang="it-IT" smtClean="0"/>
              <a:t>06/11/2013</a:t>
            </a:r>
            <a:endParaRPr lang="it-IT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800" b="1" i="0">
                <a:latin typeface="Arial"/>
                <a:cs typeface="Arial"/>
              </a:defRPr>
            </a:lvl1pPr>
          </a:lstStyle>
          <a:p>
            <a:r>
              <a:rPr lang="it-IT" smtClean="0"/>
              <a:t>Progetto Offerta Formativa a.a. 2013-2016</a:t>
            </a:r>
            <a:endParaRPr lang="it-IT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5089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fld id="{65A5D2F2-A109-7144-80E6-3AAACABD5BA2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223853"/>
            <a:ext cx="8342923" cy="1588"/>
          </a:xfrm>
          <a:prstGeom prst="line">
            <a:avLst/>
          </a:prstGeom>
          <a:ln w="6350">
            <a:solidFill>
              <a:srgbClr val="E47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20802"/>
            <a:ext cx="2057400" cy="5405361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20802"/>
            <a:ext cx="6019800" cy="540536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r>
              <a:rPr lang="it-IT" smtClean="0"/>
              <a:t>06/11/2013</a:t>
            </a:r>
            <a:endParaRPr lang="it-IT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800" b="1" i="0">
                <a:latin typeface="Arial"/>
                <a:cs typeface="Arial"/>
              </a:defRPr>
            </a:lvl1pPr>
          </a:lstStyle>
          <a:p>
            <a:r>
              <a:rPr lang="it-IT" smtClean="0"/>
              <a:t>Progetto Offerta Formativa a.a. 2013-2016</a:t>
            </a:r>
            <a:endParaRPr lang="it-IT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5089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fld id="{65A5D2F2-A109-7144-80E6-3AAACABD5BA2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7200" y="6223853"/>
            <a:ext cx="8342923" cy="1588"/>
          </a:xfrm>
          <a:prstGeom prst="line">
            <a:avLst/>
          </a:prstGeom>
          <a:ln w="6350">
            <a:solidFill>
              <a:srgbClr val="E47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r>
              <a:rPr lang="it-IT" smtClean="0"/>
              <a:t>06/11/2013</a:t>
            </a:r>
            <a:endParaRPr lang="it-IT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it-IT" smtClean="0"/>
              <a:t>Progetto Offerta Formativa a.a. 2013-2016</a:t>
            </a:r>
            <a:endParaRPr lang="it-IT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50890" y="6356350"/>
            <a:ext cx="2133600" cy="365125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65A5D2F2-A109-7144-80E6-3AAACABD5BA2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223853"/>
            <a:ext cx="8342923" cy="1588"/>
          </a:xfrm>
          <a:prstGeom prst="line">
            <a:avLst/>
          </a:prstGeom>
          <a:ln w="6350">
            <a:solidFill>
              <a:srgbClr val="E47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/>
                <a:cs typeface="Arial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i="1">
                <a:solidFill>
                  <a:schemeClr val="tx1">
                    <a:tint val="75000"/>
                  </a:schemeClr>
                </a:solidFill>
                <a:latin typeface="Arial Italic"/>
                <a:cs typeface="Arial Ital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7200" y="6223853"/>
            <a:ext cx="8342923" cy="1588"/>
          </a:xfrm>
          <a:prstGeom prst="line">
            <a:avLst/>
          </a:prstGeom>
          <a:ln w="6350">
            <a:solidFill>
              <a:srgbClr val="E47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06/11/2013</a:t>
            </a:r>
            <a:endParaRPr lang="it-IT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it-IT" smtClean="0"/>
              <a:t>Progetto Offerta Formativa a.a. 2013-2016</a:t>
            </a:r>
            <a:endParaRPr lang="it-IT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5D2F2-A109-7144-80E6-3AAACABD5BA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1">
                <a:latin typeface="Arial"/>
                <a:cs typeface="Arial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6223853"/>
            <a:ext cx="8342923" cy="1588"/>
          </a:xfrm>
          <a:prstGeom prst="line">
            <a:avLst/>
          </a:prstGeom>
          <a:ln w="6350">
            <a:solidFill>
              <a:srgbClr val="E47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r>
              <a:rPr lang="it-IT" smtClean="0"/>
              <a:t>06/11/2013</a:t>
            </a:r>
            <a:endParaRPr lang="it-IT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8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it-IT" smtClean="0"/>
              <a:t>Progetto Offerta Formativa a.a. 2013-2016</a:t>
            </a:r>
            <a:endParaRPr lang="it-IT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50890" y="6356350"/>
            <a:ext cx="2133600" cy="365125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65A5D2F2-A109-7144-80E6-3AAACABD5BA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lang="it-IT" sz="20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20000"/>
              </a:spcBef>
              <a:buFont typeface="Arial"/>
              <a:defRPr lang="it-IT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algn="l" defTabSz="457200" rtl="0" eaLnBrk="1" latinLnBrk="0" hangingPunct="1">
              <a:spcBef>
                <a:spcPct val="20000"/>
              </a:spcBef>
              <a:buFont typeface="Arial"/>
              <a:defRPr lang="it-IT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it-IT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it-IT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it-IT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r>
              <a:rPr lang="it-IT" smtClean="0"/>
              <a:t>06/11/2013</a:t>
            </a:r>
            <a:endParaRPr lang="it-IT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it-IT" smtClean="0"/>
              <a:t>Progetto Offerta Formativa a.a. 2013-2016</a:t>
            </a:r>
            <a:endParaRPr lang="it-IT" dirty="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5089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fld id="{65A5D2F2-A109-7144-80E6-3AAACABD5BA2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7200" y="6223853"/>
            <a:ext cx="8342923" cy="1588"/>
          </a:xfrm>
          <a:prstGeom prst="line">
            <a:avLst/>
          </a:prstGeom>
          <a:ln w="6350">
            <a:solidFill>
              <a:srgbClr val="E47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r>
              <a:rPr lang="it-IT" smtClean="0"/>
              <a:t>06/11/2013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 b="1" i="0">
                <a:latin typeface="Arial"/>
                <a:cs typeface="Arial"/>
              </a:defRPr>
            </a:lvl1pPr>
          </a:lstStyle>
          <a:p>
            <a:r>
              <a:rPr lang="it-IT" smtClean="0"/>
              <a:t>Progetto Offerta Formativa a.a. 2013-2016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fld id="{65A5D2F2-A109-7144-80E6-3AAACABD5BA2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6223853"/>
            <a:ext cx="8342923" cy="1588"/>
          </a:xfrm>
          <a:prstGeom prst="line">
            <a:avLst/>
          </a:prstGeom>
          <a:ln w="6350">
            <a:solidFill>
              <a:srgbClr val="E47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457200" y="6223853"/>
            <a:ext cx="8342923" cy="1588"/>
          </a:xfrm>
          <a:prstGeom prst="line">
            <a:avLst/>
          </a:prstGeom>
          <a:ln w="6350">
            <a:solidFill>
              <a:srgbClr val="E47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r>
              <a:rPr lang="it-IT" smtClean="0"/>
              <a:t>06/11/2013</a:t>
            </a:r>
            <a:endParaRPr lang="it-IT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800" b="1" i="0">
                <a:latin typeface="Arial"/>
                <a:cs typeface="Arial"/>
              </a:defRPr>
            </a:lvl1pPr>
          </a:lstStyle>
          <a:p>
            <a:r>
              <a:rPr lang="it-IT" smtClean="0"/>
              <a:t>Progetto Offerta Formativa a.a. 2013-2016</a:t>
            </a:r>
            <a:endParaRPr lang="it-IT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fld id="{65A5D2F2-A109-7144-80E6-3AAACABD5BA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000"/>
            <a:ext cx="3008313" cy="571100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64000"/>
            <a:ext cx="5111750" cy="5262163"/>
          </a:xfrm>
        </p:spPr>
        <p:txBody>
          <a:bodyPr/>
          <a:lstStyle>
            <a:lvl1pPr>
              <a:defRPr sz="320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r>
              <a:rPr lang="it-IT" smtClean="0"/>
              <a:t>06/11/2013</a:t>
            </a:r>
            <a:endParaRPr lang="it-IT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800" b="1" i="0">
                <a:latin typeface="Arial"/>
                <a:cs typeface="Arial"/>
              </a:defRPr>
            </a:lvl1pPr>
          </a:lstStyle>
          <a:p>
            <a:r>
              <a:rPr lang="it-IT" smtClean="0"/>
              <a:t>Progetto Offerta Formativa a.a. 2013-2016</a:t>
            </a:r>
            <a:endParaRPr lang="it-IT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5089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fld id="{65A5D2F2-A109-7144-80E6-3AAACABD5BA2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6223853"/>
            <a:ext cx="8342923" cy="1588"/>
          </a:xfrm>
          <a:prstGeom prst="line">
            <a:avLst/>
          </a:prstGeom>
          <a:ln w="6350">
            <a:solidFill>
              <a:srgbClr val="E47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5839"/>
            <a:ext cx="5486400" cy="38117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r>
              <a:rPr lang="it-IT" smtClean="0"/>
              <a:t>06/11/2013</a:t>
            </a:r>
            <a:endParaRPr lang="it-IT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800" b="1" i="0">
                <a:latin typeface="Arial"/>
                <a:cs typeface="Arial"/>
              </a:defRPr>
            </a:lvl1pPr>
          </a:lstStyle>
          <a:p>
            <a:r>
              <a:rPr lang="it-IT" smtClean="0"/>
              <a:t>Progetto Offerta Formativa a.a. 2013-2016</a:t>
            </a:r>
            <a:endParaRPr lang="it-IT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50890" y="6356350"/>
            <a:ext cx="2133600" cy="365125"/>
          </a:xfrm>
        </p:spPr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fld id="{65A5D2F2-A109-7144-80E6-3AAACABD5BA2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6223853"/>
            <a:ext cx="8342923" cy="1588"/>
          </a:xfrm>
          <a:prstGeom prst="line">
            <a:avLst/>
          </a:prstGeom>
          <a:ln w="6350">
            <a:solidFill>
              <a:srgbClr val="E47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0403"/>
            <a:ext cx="8229600" cy="557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06/11/2013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it-IT" smtClean="0"/>
              <a:t>Progetto Offerta Formativa a.a. 2013-2016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5D2F2-A109-7144-80E6-3AAACABD5BA2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6223853"/>
            <a:ext cx="8342923" cy="1588"/>
          </a:xfrm>
          <a:prstGeom prst="line">
            <a:avLst/>
          </a:prstGeom>
          <a:ln w="6350">
            <a:solidFill>
              <a:srgbClr val="E47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lide_DIp_EconomiaeDiritto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152525"/>
            <a:ext cx="8229600" cy="6859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file:///C:\Documents%20and%20Settings\Mysza\Desktop\Aiesec\Cindy%20Laupfer%20-%20Lily%20Was%20Here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nicoletta.marinelli@unimc.it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www.youtube.com/unimcwebtv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7982" y="1413592"/>
            <a:ext cx="8420100" cy="1362075"/>
          </a:xfrm>
        </p:spPr>
        <p:txBody>
          <a:bodyPr>
            <a:noAutofit/>
          </a:bodyPr>
          <a:lstStyle/>
          <a:p>
            <a:pPr algn="ctr"/>
            <a:r>
              <a:rPr lang="fr-FR" sz="2800" i="1" cap="none" dirty="0" smtClean="0"/>
              <a:t>Multiple diploma student exchange programme </a:t>
            </a:r>
            <a:r>
              <a:rPr lang="fr-FR" sz="3600" i="1" cap="none" dirty="0" smtClean="0"/>
              <a:t/>
            </a:r>
            <a:br>
              <a:rPr lang="fr-FR" sz="3600" i="1" cap="none" dirty="0" smtClean="0"/>
            </a:br>
            <a:r>
              <a:rPr lang="fr-FR" sz="3600" i="1" cap="none" dirty="0"/>
              <a:t>International Finance</a:t>
            </a:r>
            <a:r>
              <a:rPr lang="pl-PL" sz="3600" cap="none" dirty="0"/>
              <a:t> </a:t>
            </a:r>
            <a:r>
              <a:rPr lang="pl-PL" sz="3600" i="1" cap="none" dirty="0" err="1"/>
              <a:t>Programme</a:t>
            </a:r>
            <a:r>
              <a:rPr lang="pl-PL" sz="3600" i="1" cap="none" dirty="0"/>
              <a:t/>
            </a:r>
            <a:br>
              <a:rPr lang="pl-PL" sz="3600" i="1" cap="none" dirty="0"/>
            </a:br>
            <a:r>
              <a:rPr lang="pl-PL" sz="3200" i="1" cap="none" dirty="0"/>
              <a:t>IFP: </a:t>
            </a:r>
            <a:r>
              <a:rPr lang="pl-PL" sz="3200" i="1" cap="none" dirty="0" err="1" smtClean="0"/>
              <a:t>Italy</a:t>
            </a:r>
            <a:r>
              <a:rPr lang="pl-PL" sz="3200" i="1" cap="none" dirty="0" smtClean="0"/>
              <a:t>-France-Poland</a:t>
            </a:r>
            <a:endParaRPr lang="fr-FR" sz="3600" i="1" cap="none" dirty="0"/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691833" y="3070543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1" kern="1200">
                <a:solidFill>
                  <a:schemeClr val="tx1">
                    <a:tint val="75000"/>
                  </a:schemeClr>
                </a:solidFill>
                <a:latin typeface="Arial Italic"/>
                <a:ea typeface="+mn-ea"/>
                <a:cs typeface="Arial Ital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i="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1" y="3603136"/>
            <a:ext cx="3041729" cy="115916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33" y="3573121"/>
            <a:ext cx="1219200" cy="1219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58" y="3775050"/>
            <a:ext cx="1828800" cy="81534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398054" y="4800404"/>
            <a:ext cx="1403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i="1" dirty="0"/>
              <a:t>Master </a:t>
            </a:r>
            <a:r>
              <a:rPr lang="it-IT" sz="1600" i="1" dirty="0" err="1" smtClean="0"/>
              <a:t>degree</a:t>
            </a:r>
            <a:endParaRPr lang="it-IT" sz="1600" i="1" dirty="0" smtClean="0"/>
          </a:p>
          <a:p>
            <a:pPr algn="ctr"/>
            <a:r>
              <a:rPr lang="it-IT" sz="1600" i="1" dirty="0" smtClean="0"/>
              <a:t>in </a:t>
            </a:r>
            <a:r>
              <a:rPr lang="it-IT" sz="1600" i="1" dirty="0"/>
              <a:t>Economics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408385" y="4800404"/>
            <a:ext cx="2339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Master degree </a:t>
            </a:r>
            <a:endParaRPr lang="en-US" sz="1600" i="1" dirty="0" smtClean="0"/>
          </a:p>
          <a:p>
            <a:pPr algn="ctr"/>
            <a:r>
              <a:rPr lang="en-US" sz="1600" i="1" dirty="0" smtClean="0"/>
              <a:t>in </a:t>
            </a:r>
            <a:r>
              <a:rPr lang="en-US" sz="1600" i="1" dirty="0"/>
              <a:t>Finance, </a:t>
            </a:r>
            <a:endParaRPr lang="en-US" sz="1600" i="1" dirty="0" smtClean="0"/>
          </a:p>
          <a:p>
            <a:pPr algn="ctr"/>
            <a:r>
              <a:rPr lang="en-US" sz="1600" i="1" dirty="0" smtClean="0"/>
              <a:t>specialty </a:t>
            </a:r>
            <a:r>
              <a:rPr lang="en-US" sz="1600" i="1" dirty="0"/>
              <a:t>Law and Finance</a:t>
            </a:r>
            <a:endParaRPr lang="it-IT" sz="1600" i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011821" y="4802530"/>
            <a:ext cx="1952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Masters degree in </a:t>
            </a:r>
            <a:endParaRPr lang="en-US" sz="1600" i="1" dirty="0" smtClean="0"/>
          </a:p>
          <a:p>
            <a:pPr algn="ctr"/>
            <a:r>
              <a:rPr lang="en-US" sz="1600" i="1" dirty="0" smtClean="0"/>
              <a:t>Markets </a:t>
            </a:r>
            <a:r>
              <a:rPr lang="en-US" sz="1600" i="1" dirty="0"/>
              <a:t>and </a:t>
            </a:r>
            <a:endParaRPr lang="en-US" sz="1600" i="1" dirty="0" smtClean="0"/>
          </a:p>
          <a:p>
            <a:pPr algn="ctr"/>
            <a:r>
              <a:rPr lang="en-US" sz="1600" i="1" dirty="0" smtClean="0"/>
              <a:t>Financial </a:t>
            </a:r>
            <a:r>
              <a:rPr lang="en-US" sz="1600" i="1" dirty="0"/>
              <a:t>Institutions </a:t>
            </a:r>
            <a:endParaRPr lang="it-IT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5D2F2-A109-7144-80E6-3AAACABD5BA2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1026" name="Picture 2" descr="http://www.univ-angers.fr/_contents/ametys-internal%253Asites/univangers/ametys-internal%253Acontents/history-publicite-2/_metadata/photos/1/image/plaquette_ua_8_pages_situation_france_europe.jpg?objectId=defaultWebContent://92663b36-2a87-4638-9b39-207304a33e1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12" t="20840" r="15505" b="23120"/>
          <a:stretch/>
        </p:blipFill>
        <p:spPr bwMode="auto">
          <a:xfrm>
            <a:off x="4410363" y="1280750"/>
            <a:ext cx="4660200" cy="42210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e obrazy dla zapytania an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22" y="3759199"/>
            <a:ext cx="3648396" cy="2067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22" y="1054738"/>
            <a:ext cx="3504782" cy="2336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9" y="1279132"/>
            <a:ext cx="1038273" cy="10382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718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5D2F2-A109-7144-80E6-3AAACABD5BA2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5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54" y="1240870"/>
            <a:ext cx="1794163" cy="17941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414" y="1122497"/>
            <a:ext cx="3442697" cy="2030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03" y="3508312"/>
            <a:ext cx="3333321" cy="2464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e tekstowe 8"/>
          <p:cNvSpPr txBox="1"/>
          <p:nvPr/>
        </p:nvSpPr>
        <p:spPr>
          <a:xfrm>
            <a:off x="234370" y="3538908"/>
            <a:ext cx="4559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O</a:t>
            </a:r>
            <a:r>
              <a:rPr lang="pl-PL" sz="2000" dirty="0" smtClean="0"/>
              <a:t>ne of the </a:t>
            </a:r>
            <a:r>
              <a:rPr lang="pl-PL" sz="2000" dirty="0" err="1" smtClean="0"/>
              <a:t>best</a:t>
            </a:r>
            <a:r>
              <a:rPr lang="pl-PL" sz="2000" dirty="0" smtClean="0"/>
              <a:t> </a:t>
            </a:r>
            <a:r>
              <a:rPr lang="pl-PL" sz="2000" dirty="0" err="1" smtClean="0"/>
              <a:t>Universities</a:t>
            </a:r>
            <a:r>
              <a:rPr lang="pl-PL" sz="2000" dirty="0" smtClean="0"/>
              <a:t> in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Strategic partner of Nicolaus Copernicus University </a:t>
            </a:r>
            <a:r>
              <a:rPr lang="pl-PL" sz="2000" dirty="0" err="1" smtClean="0"/>
              <a:t>since</a:t>
            </a:r>
            <a:r>
              <a:rPr lang="pl-PL" sz="2000" dirty="0"/>
              <a:t> </a:t>
            </a:r>
            <a:r>
              <a:rPr lang="pl-PL" sz="2000" dirty="0" smtClean="0"/>
              <a:t>1980’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="" xmlns:p14="http://schemas.microsoft.com/office/powerpoint/2010/main" val="202197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MAPA POLSKI MIASTA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613" b="5073"/>
          <a:stretch>
            <a:fillRect/>
          </a:stretch>
        </p:blipFill>
        <p:spPr>
          <a:xfrm>
            <a:off x="3728830" y="1870244"/>
            <a:ext cx="5415170" cy="4394200"/>
          </a:xfrm>
        </p:spPr>
      </p:pic>
      <p:sp>
        <p:nvSpPr>
          <p:cNvPr id="7" name="Tytuł 7"/>
          <p:cNvSpPr>
            <a:spLocks noGrp="1"/>
          </p:cNvSpPr>
          <p:nvPr>
            <p:ph type="title"/>
          </p:nvPr>
        </p:nvSpPr>
        <p:spPr>
          <a:xfrm>
            <a:off x="4711700" y="673100"/>
            <a:ext cx="4432300" cy="976164"/>
          </a:xfrm>
        </p:spPr>
        <p:txBody>
          <a:bodyPr>
            <a:noAutofit/>
          </a:bodyPr>
          <a:lstStyle/>
          <a:p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Location in the centre of Poland</a:t>
            </a:r>
            <a:endParaRPr lang="pl-PL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" y="3051394"/>
            <a:ext cx="3728830" cy="53000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18" descr="logo UMK poziom 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480820"/>
            <a:ext cx="1981345" cy="828530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1" y="3102194"/>
            <a:ext cx="3445815" cy="36285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/>
            </a:pPr>
            <a:r>
              <a:rPr lang="pl-PL" sz="1400" b="1" dirty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Nicolaus Copernicus </a:t>
            </a:r>
            <a:r>
              <a:rPr lang="pl-PL" sz="1400" b="1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University</a:t>
            </a:r>
          </a:p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Faculty</a:t>
            </a:r>
            <a:r>
              <a:rPr lang="pl-PL" sz="1400" dirty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 of </a:t>
            </a:r>
            <a:r>
              <a:rPr lang="en-US" sz="1400" dirty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Economic</a:t>
            </a:r>
            <a:r>
              <a:rPr lang="pl-PL" sz="1400" dirty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Sciences</a:t>
            </a:r>
            <a:r>
              <a:rPr lang="pl-PL" sz="1400" dirty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 and </a:t>
            </a:r>
            <a:r>
              <a:rPr lang="pl-PL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Management</a:t>
            </a:r>
            <a:endParaRPr lang="pl-PL" sz="1400" dirty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436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/>
          <p:nvPr/>
        </p:nvSpPr>
        <p:spPr>
          <a:xfrm>
            <a:off x="2084071" y="904462"/>
            <a:ext cx="4171911" cy="78996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pl-PL" sz="40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AACSB </a:t>
            </a:r>
            <a:r>
              <a:rPr lang="pl-PL" sz="4000" b="1" dirty="0" err="1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Acreditation</a:t>
            </a:r>
            <a:endParaRPr lang="pl-PL" sz="4000" b="1" dirty="0">
              <a:solidFill>
                <a:srgbClr val="254AA5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2800"/>
              </a:lnSpc>
              <a:tabLst/>
            </a:pPr>
            <a:endParaRPr lang="en-US" altLang="zh-CN" sz="4000" b="1" dirty="0" smtClean="0">
              <a:solidFill>
                <a:srgbClr val="254AA5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550694" y="1511187"/>
            <a:ext cx="6350701" cy="152349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sz="2400" dirty="0"/>
              <a:t>the Faculty of Economic Sciences and Management </a:t>
            </a:r>
            <a:r>
              <a:rPr lang="en-US" sz="2400" b="1" dirty="0"/>
              <a:t>as the first and the only state university in Poland </a:t>
            </a:r>
            <a:r>
              <a:rPr lang="en-US" sz="2400" dirty="0"/>
              <a:t>received this very prestigious business AACSB accreditation. </a:t>
            </a:r>
            <a:endParaRPr lang="pl-PL" sz="2400" dirty="0" smtClean="0"/>
          </a:p>
        </p:txBody>
      </p:sp>
      <p:sp>
        <p:nvSpPr>
          <p:cNvPr id="18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18" descr="logo UMK poziom 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5870"/>
            <a:ext cx="1981345" cy="828530"/>
          </a:xfrm>
          <a:prstGeom prst="rect">
            <a:avLst/>
          </a:prstGeom>
        </p:spPr>
      </p:pic>
      <p:sp>
        <p:nvSpPr>
          <p:cNvPr id="2" name="AutoShape 2" descr="Znalezione obrazy dla zapytania aacs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ttp://woodbury.edu/wp-content/uploads/2014/07/aacsb_blue_logo-1024x8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485" t="5861" r="23344" b="28626"/>
          <a:stretch/>
        </p:blipFill>
        <p:spPr bwMode="auto">
          <a:xfrm>
            <a:off x="6972880" y="1000270"/>
            <a:ext cx="2171120" cy="21395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535" y="1537257"/>
            <a:ext cx="385675" cy="385675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535" y="3413740"/>
            <a:ext cx="385675" cy="385675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00" y="4407861"/>
            <a:ext cx="385675" cy="385675"/>
          </a:xfrm>
          <a:prstGeom prst="rect">
            <a:avLst/>
          </a:prstGeom>
          <a:noFill/>
        </p:spPr>
      </p:pic>
      <p:sp>
        <p:nvSpPr>
          <p:cNvPr id="16" name="TextBox 1"/>
          <p:cNvSpPr txBox="1"/>
          <p:nvPr/>
        </p:nvSpPr>
        <p:spPr>
          <a:xfrm>
            <a:off x="460375" y="3413740"/>
            <a:ext cx="8664790" cy="226215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fontAlgn="base"/>
            <a:r>
              <a:rPr lang="en-US" sz="2000" b="1" dirty="0" smtClean="0"/>
              <a:t>Currently</a:t>
            </a:r>
            <a:r>
              <a:rPr lang="en-US" sz="2000" b="1" dirty="0"/>
              <a:t>, only </a:t>
            </a:r>
            <a:r>
              <a:rPr lang="en-US" sz="2000" b="1" dirty="0" smtClean="0"/>
              <a:t>5</a:t>
            </a:r>
            <a:r>
              <a:rPr lang="pl-PL" sz="2000" b="1" dirty="0" smtClean="0"/>
              <a:t>%</a:t>
            </a:r>
            <a:r>
              <a:rPr lang="en-US" sz="2000" b="1" dirty="0" smtClean="0"/>
              <a:t> </a:t>
            </a:r>
            <a:r>
              <a:rPr lang="en-US" sz="2000" b="1" dirty="0"/>
              <a:t>of all business schools in the world hold an AACSB accreditation </a:t>
            </a:r>
            <a:r>
              <a:rPr lang="en-US" sz="2000" dirty="0"/>
              <a:t>including: </a:t>
            </a:r>
            <a:r>
              <a:rPr lang="en-US" sz="2000" dirty="0" smtClean="0"/>
              <a:t>Harvard </a:t>
            </a:r>
            <a:r>
              <a:rPr lang="en-US" sz="2000" dirty="0"/>
              <a:t>University, London Business School</a:t>
            </a:r>
            <a:r>
              <a:rPr lang="en-US" sz="2000" dirty="0" smtClean="0"/>
              <a:t>.</a:t>
            </a:r>
            <a:endParaRPr lang="pl-PL" sz="2000" dirty="0" smtClean="0"/>
          </a:p>
          <a:p>
            <a:pPr fontAlgn="base"/>
            <a:endParaRPr lang="en-US" sz="2400" dirty="0"/>
          </a:p>
          <a:p>
            <a:pPr fontAlgn="base"/>
            <a:r>
              <a:rPr lang="en-US" sz="2000" dirty="0" smtClean="0"/>
              <a:t>Receiving </a:t>
            </a:r>
            <a:r>
              <a:rPr lang="en-US" sz="2000" dirty="0"/>
              <a:t>AACSB Accreditation means that a given institution is able to</a:t>
            </a:r>
            <a:r>
              <a:rPr lang="en-US" sz="2000" b="1" dirty="0"/>
              <a:t> achieve a rigorous set of quality standards </a:t>
            </a:r>
            <a:r>
              <a:rPr lang="en-US" sz="2000" dirty="0"/>
              <a:t>defined </a:t>
            </a:r>
            <a:r>
              <a:rPr lang="en-US" sz="2000" dirty="0" smtClean="0"/>
              <a:t>by </a:t>
            </a:r>
            <a:r>
              <a:rPr lang="en-US" sz="2000" dirty="0"/>
              <a:t>AACSB International</a:t>
            </a:r>
            <a:r>
              <a:rPr lang="en-US" sz="2000" b="1" i="1" dirty="0"/>
              <a:t>. </a:t>
            </a:r>
            <a:r>
              <a:rPr lang="en-US" sz="2000" dirty="0"/>
              <a:t>The AACSB Accreditation Standards challenge post-secondary educators to</a:t>
            </a:r>
            <a:r>
              <a:rPr lang="en-US" sz="2000" b="1" dirty="0"/>
              <a:t> pursue excellence and continuous improvement throughout their business programs. 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3164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Nice city, full of attractions </a:t>
            </a:r>
            <a:endParaRPr lang="pl-PL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8132" name="Picture 4" descr="http://retailnet.pl/wp-content/uploads/2014/02/torun_pla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789040"/>
            <a:ext cx="6043041" cy="2736304"/>
          </a:xfrm>
          <a:prstGeom prst="rect">
            <a:avLst/>
          </a:prstGeom>
          <a:noFill/>
        </p:spPr>
      </p:pic>
      <p:pic>
        <p:nvPicPr>
          <p:cNvPr id="48134" name="Picture 6" descr="http://www.torun.pl/sites/default/files/hala_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041690"/>
            <a:ext cx="4608512" cy="2603334"/>
          </a:xfrm>
          <a:prstGeom prst="rect">
            <a:avLst/>
          </a:prstGeom>
          <a:noFill/>
        </p:spPr>
      </p:pic>
      <p:pic>
        <p:nvPicPr>
          <p:cNvPr id="48136" name="Picture 8" descr="http://duolook.pl/wp-content/uploads/2012/08/Gotycka-brama-do-zamku-krzyzackiego-w-toruni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611" y="1413867"/>
            <a:ext cx="3743325" cy="3743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8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7" name="Cindy Laupfer - Lily Was Here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9200" y="228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2578100" y="2525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257033" name="Picture 9" descr="torun_kopernik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2656"/>
            <a:ext cx="4320480" cy="618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archiwum.muzeum.torun.pl/innova/assets/fasadaKopern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60648"/>
            <a:ext cx="4061470" cy="6092205"/>
          </a:xfrm>
          <a:prstGeom prst="rect">
            <a:avLst/>
          </a:prstGeom>
          <a:noFill/>
        </p:spPr>
      </p:pic>
      <p:pic>
        <p:nvPicPr>
          <p:cNvPr id="2083" name="Picture 35" descr="https://encrypted-tbn0.gstatic.com/images?q=tbn:ANd9GcSTXOxZIEupYKMC9Ifoe3F_8EJOd0gzel9wspnZezxTT9FZQgsnVA"/>
          <p:cNvPicPr>
            <a:picLocks noChangeAspect="1" noChangeArrowheads="1"/>
          </p:cNvPicPr>
          <p:nvPr/>
        </p:nvPicPr>
        <p:blipFill>
          <a:blip r:embed="rId7" cstate="print"/>
          <a:srcRect l="2230" t="9692" r="1877" b="12770"/>
          <a:stretch>
            <a:fillRect/>
          </a:stretch>
        </p:blipFill>
        <p:spPr bwMode="auto">
          <a:xfrm>
            <a:off x="2339752" y="5229200"/>
            <a:ext cx="3528392" cy="131289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3704085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numSld="23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70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bi.gazeta.pl/im/b0/a3/c9/z13214640V,Torun-stare-miasto--Torunski-ratusz-to-unikatowa-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0681" y="0"/>
            <a:ext cx="1029572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341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upload.wikimedia.org/wikipedia/commons/1/1d/Torun_Rynek_Staromiejski_pierzeja_p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4217" y="0"/>
            <a:ext cx="102957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9935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g2.national-geographic.pl/uploads/photo/123/123255/krzywa-wieza-w-toruniu-torun-123255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014" y="-90010"/>
            <a:ext cx="9264013" cy="6948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2216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pomorska.pl/apps/pbcsi.dll/bilde?NewTbl=1&amp;Site=PO&amp;Date=20130119&amp;Category=GALERIA&amp;ArtNo=119009995&amp;Ref=PH&amp;Item=3&amp;MaxW=670&amp;MaxH=600&amp;bord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6273" y="0"/>
            <a:ext cx="1041787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121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78983"/>
            <a:ext cx="8229600" cy="557946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Exchange Program</a:t>
            </a: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5D2F2-A109-7144-80E6-3AAACABD5BA2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85750" y="1638465"/>
            <a:ext cx="859536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Exchange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in: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E47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Finance</a:t>
            </a:r>
            <a:r>
              <a:rPr lang="pl-PL" sz="2000" b="1" dirty="0" smtClean="0">
                <a:solidFill>
                  <a:srgbClr val="E47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2000" b="1" dirty="0" err="1" smtClean="0">
                <a:solidFill>
                  <a:srgbClr val="E47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endParaRPr lang="en-US" sz="2000" dirty="0">
              <a:solidFill>
                <a:srgbClr val="E47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aims to provide advanced competencies in Economics, Finance, Management, Law that will allow graduates to work in a wide range of international contexts.</a:t>
            </a:r>
          </a:p>
          <a:p>
            <a:pPr algn="just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Career opportunities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Banks &amp; Financial Intermediaries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Asset Management Companies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Insurance Companies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Consulting &amp; Auditing Companies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Export Oriented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&amp; International Companies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International Trade Agencies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Central Banks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International Organizations </a:t>
            </a:r>
          </a:p>
        </p:txBody>
      </p:sp>
    </p:spTree>
    <p:extLst>
      <p:ext uri="{BB962C8B-B14F-4D97-AF65-F5344CB8AC3E}">
        <p14:creationId xmlns="" xmlns:p14="http://schemas.microsoft.com/office/powerpoint/2010/main" val="40460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orun.pl/img_upload/oko_maga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0581" y="0"/>
            <a:ext cx="9544581" cy="3815018"/>
          </a:xfrm>
          <a:prstGeom prst="rect">
            <a:avLst/>
          </a:prstGeom>
          <a:noFill/>
        </p:spPr>
      </p:pic>
      <p:pic>
        <p:nvPicPr>
          <p:cNvPr id="4" name="Picture 4" descr="http://www.tak.torun.pl/img_hl/torun-panorama.jpg"/>
          <p:cNvPicPr>
            <a:picLocks noChangeAspect="1" noChangeArrowheads="1"/>
          </p:cNvPicPr>
          <p:nvPr/>
        </p:nvPicPr>
        <p:blipFill>
          <a:blip r:embed="rId3" cstate="print"/>
          <a:srcRect t="26719" b="10622"/>
          <a:stretch>
            <a:fillRect/>
          </a:stretch>
        </p:blipFill>
        <p:spPr bwMode="auto">
          <a:xfrm>
            <a:off x="0" y="3429000"/>
            <a:ext cx="9144000" cy="3816424"/>
          </a:xfrm>
          <a:prstGeom prst="rect">
            <a:avLst/>
          </a:prstGeom>
          <a:noFill/>
        </p:spPr>
      </p:pic>
      <p:cxnSp>
        <p:nvCxnSpPr>
          <p:cNvPr id="6" name="Łącznik prosty 5"/>
          <p:cNvCxnSpPr/>
          <p:nvPr/>
        </p:nvCxnSpPr>
        <p:spPr>
          <a:xfrm>
            <a:off x="0" y="3429000"/>
            <a:ext cx="91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0012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evacitorun2015.com/sites/evacitorun2015.com/files/styles/large/public/field/image/zdjecie-nr-16.jpg?itok=ij01B6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8731" y="-12700"/>
            <a:ext cx="10437170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9510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1"/>
          <p:cNvSpPr txBox="1"/>
          <p:nvPr/>
        </p:nvSpPr>
        <p:spPr>
          <a:xfrm>
            <a:off x="376177" y="934920"/>
            <a:ext cx="8675226" cy="117968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l-PL" sz="2800" b="1" dirty="0" err="1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Triple</a:t>
            </a:r>
            <a:r>
              <a:rPr lang="pl-PL" sz="28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pl-PL" sz="2800" b="1" dirty="0" err="1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degree</a:t>
            </a:r>
            <a:r>
              <a:rPr lang="pl-PL" sz="28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: </a:t>
            </a:r>
          </a:p>
          <a:p>
            <a:pPr algn="ctr">
              <a:lnSpc>
                <a:spcPts val="3000"/>
              </a:lnSpc>
            </a:pPr>
            <a:r>
              <a:rPr lang="pl-PL" sz="28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NCU – </a:t>
            </a:r>
            <a:r>
              <a:rPr lang="pl-PL" sz="2800" b="1" dirty="0" err="1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Universite</a:t>
            </a:r>
            <a:r>
              <a:rPr lang="pl-PL" sz="28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pl-PL" sz="2800" b="1" dirty="0" err="1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d’Angers</a:t>
            </a:r>
            <a:r>
              <a:rPr lang="pl-PL" sz="28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 – University of </a:t>
            </a:r>
            <a:r>
              <a:rPr lang="pl-PL" sz="2800" b="1" dirty="0" err="1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Macerata</a:t>
            </a:r>
            <a:r>
              <a:rPr lang="pl-PL" sz="28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 (</a:t>
            </a:r>
            <a:r>
              <a:rPr lang="pl-PL" sz="2800" b="1" dirty="0" err="1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Italy</a:t>
            </a:r>
            <a:r>
              <a:rPr lang="pl-PL" sz="28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) </a:t>
            </a:r>
            <a:endParaRPr lang="pl-PL" sz="2800" b="1" dirty="0">
              <a:solidFill>
                <a:srgbClr val="254AA5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2800"/>
              </a:lnSpc>
              <a:tabLst/>
            </a:pPr>
            <a:endParaRPr lang="en-US" altLang="zh-CN" sz="2800" b="1" dirty="0">
              <a:solidFill>
                <a:srgbClr val="254AA5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82675" y="2387004"/>
            <a:ext cx="3979487" cy="293516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pl-PL" sz="2400" dirty="0" smtClean="0">
                <a:solidFill>
                  <a:srgbClr val="656263"/>
                </a:solidFill>
                <a:latin typeface="Calibri" pitchFamily="18" charset="0"/>
                <a:cs typeface="Calibri" pitchFamily="18" charset="0"/>
              </a:rPr>
              <a:t>Master in </a:t>
            </a:r>
            <a:r>
              <a:rPr lang="pl-PL" sz="2400" dirty="0" smtClean="0">
                <a:solidFill>
                  <a:srgbClr val="656263"/>
                </a:solidFill>
                <a:latin typeface="Calibri" pitchFamily="18" charset="0"/>
                <a:cs typeface="Calibri" pitchFamily="18" charset="0"/>
              </a:rPr>
              <a:t>Economics</a:t>
            </a:r>
            <a:r>
              <a:rPr lang="it-IT" sz="2400" dirty="0" smtClean="0">
                <a:solidFill>
                  <a:srgbClr val="656263"/>
                </a:solidFill>
                <a:latin typeface="Calibri" pitchFamily="18" charset="0"/>
                <a:cs typeface="Calibri" pitchFamily="18" charset="0"/>
              </a:rPr>
              <a:t> &amp; </a:t>
            </a:r>
            <a:r>
              <a:rPr lang="it-IT" sz="2400" dirty="0" err="1" smtClean="0">
                <a:solidFill>
                  <a:srgbClr val="656263"/>
                </a:solidFill>
                <a:latin typeface="Calibri" pitchFamily="18" charset="0"/>
                <a:cs typeface="Calibri" pitchFamily="18" charset="0"/>
              </a:rPr>
              <a:t>Finance</a:t>
            </a:r>
            <a:r>
              <a:rPr lang="pl-PL" sz="2400" dirty="0" smtClean="0">
                <a:solidFill>
                  <a:srgbClr val="656263"/>
                </a:solidFill>
                <a:latin typeface="Calibri" pitchFamily="18" charset="0"/>
                <a:cs typeface="Calibri" pitchFamily="18" charset="0"/>
              </a:rPr>
              <a:t>:</a:t>
            </a:r>
            <a:endParaRPr lang="pl-PL" sz="2400" dirty="0">
              <a:solidFill>
                <a:srgbClr val="656263"/>
              </a:solidFill>
              <a:latin typeface="Calibri" pitchFamily="18" charset="0"/>
              <a:cs typeface="Calibri" pitchFamily="18" charset="0"/>
            </a:endParaRPr>
          </a:p>
          <a:p>
            <a:pPr lvl="0" defTabSz="914400">
              <a:spcBef>
                <a:spcPct val="20000"/>
              </a:spcBef>
              <a:defRPr/>
            </a:pPr>
            <a:r>
              <a:rPr lang="pl-PL" sz="2400" b="1" dirty="0" smtClean="0">
                <a:solidFill>
                  <a:srgbClr val="656263"/>
                </a:solidFill>
                <a:latin typeface="Calibri" pitchFamily="18" charset="0"/>
                <a:cs typeface="Calibri" pitchFamily="18" charset="0"/>
              </a:rPr>
              <a:t>International</a:t>
            </a:r>
            <a:endParaRPr lang="it-IT" sz="2400" b="1" dirty="0" smtClean="0">
              <a:solidFill>
                <a:srgbClr val="656263"/>
              </a:solidFill>
              <a:latin typeface="Calibri" pitchFamily="18" charset="0"/>
              <a:cs typeface="Calibri" pitchFamily="18" charset="0"/>
            </a:endParaRPr>
          </a:p>
          <a:p>
            <a:pPr lvl="0" defTabSz="914400">
              <a:spcBef>
                <a:spcPct val="20000"/>
              </a:spcBef>
              <a:defRPr/>
            </a:pPr>
            <a:r>
              <a:rPr lang="it-IT" sz="2400" b="1" dirty="0" smtClean="0">
                <a:solidFill>
                  <a:srgbClr val="656263"/>
                </a:solidFill>
                <a:latin typeface="Calibri" pitchFamily="18" charset="0"/>
                <a:cs typeface="Calibri" pitchFamily="18" charset="0"/>
              </a:rPr>
              <a:t>Finance </a:t>
            </a:r>
          </a:p>
          <a:p>
            <a:pPr lvl="0" defTabSz="914400">
              <a:spcBef>
                <a:spcPct val="20000"/>
              </a:spcBef>
              <a:defRPr/>
            </a:pPr>
            <a:r>
              <a:rPr lang="it-IT" sz="2400" b="1" dirty="0" err="1" smtClean="0">
                <a:solidFill>
                  <a:srgbClr val="656263"/>
                </a:solidFill>
                <a:latin typeface="Calibri" pitchFamily="18" charset="0"/>
                <a:cs typeface="Calibri" pitchFamily="18" charset="0"/>
              </a:rPr>
              <a:t>Programme</a:t>
            </a:r>
            <a:endParaRPr lang="pl-PL" sz="2400" b="1" dirty="0">
              <a:solidFill>
                <a:srgbClr val="656263"/>
              </a:solidFill>
              <a:latin typeface="Calibri" pitchFamily="18" charset="0"/>
              <a:cs typeface="Calibri" pitchFamily="18" charset="0"/>
            </a:endParaRPr>
          </a:p>
          <a:p>
            <a:pPr lvl="0" defTabSz="914400">
              <a:spcBef>
                <a:spcPct val="20000"/>
              </a:spcBef>
              <a:defRPr/>
            </a:pPr>
            <a:endParaRPr lang="pl-PL" sz="2000" dirty="0">
              <a:solidFill>
                <a:srgbClr val="656263"/>
              </a:solidFill>
              <a:latin typeface="Calibri" pitchFamily="18" charset="0"/>
              <a:cs typeface="Calibri" pitchFamily="18" charset="0"/>
            </a:endParaRPr>
          </a:p>
          <a:p>
            <a:pPr lvl="0">
              <a:defRPr/>
            </a:pPr>
            <a:endParaRPr lang="pl-PL" sz="2000" dirty="0">
              <a:solidFill>
                <a:srgbClr val="656263"/>
              </a:solidFill>
              <a:latin typeface="Calibri" pitchFamily="18" charset="0"/>
              <a:cs typeface="Calibri" pitchFamily="18" charset="0"/>
            </a:endParaRPr>
          </a:p>
          <a:p>
            <a:pPr lvl="0" defTabSz="914400">
              <a:defRPr/>
            </a:pPr>
            <a:endParaRPr lang="pl-PL" sz="2000" dirty="0">
              <a:solidFill>
                <a:srgbClr val="656263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1600"/>
              </a:lnSpc>
              <a:tabLst/>
            </a:pPr>
            <a:endParaRPr lang="en-US" altLang="zh-CN" sz="2000" dirty="0">
              <a:solidFill>
                <a:srgbClr val="656263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17" y="2898011"/>
            <a:ext cx="4606724" cy="34550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141732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5D2F2-A109-7144-80E6-3AAACABD5BA2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57200" y="1865745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Information Meeting </a:t>
            </a:r>
            <a:r>
              <a:rPr lang="pl-PL" sz="2800" b="1" dirty="0" err="1" smtClean="0"/>
              <a:t>about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Triple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Diploma</a:t>
            </a:r>
            <a:r>
              <a:rPr lang="pl-PL" sz="2800" b="1" dirty="0" smtClean="0"/>
              <a:t> </a:t>
            </a:r>
          </a:p>
          <a:p>
            <a:pPr algn="ctr"/>
            <a:r>
              <a:rPr lang="pl-PL" sz="2800" b="1" dirty="0" smtClean="0"/>
              <a:t>MACERATA – ANGERS - TORUŃ </a:t>
            </a:r>
          </a:p>
          <a:p>
            <a:pPr algn="ctr"/>
            <a:r>
              <a:rPr lang="it-IT" sz="2800" dirty="0" smtClean="0"/>
              <a:t>Nicoletta </a:t>
            </a:r>
            <a:r>
              <a:rPr lang="it-IT" sz="2800" dirty="0" err="1" smtClean="0"/>
              <a:t>Marinelli</a:t>
            </a:r>
            <a:endParaRPr lang="it-IT" sz="2800" dirty="0" smtClean="0"/>
          </a:p>
          <a:p>
            <a:pPr algn="ctr"/>
            <a:r>
              <a:rPr lang="it-IT" sz="2800" dirty="0" smtClean="0"/>
              <a:t>Office </a:t>
            </a:r>
            <a:r>
              <a:rPr lang="it-IT" sz="2800" dirty="0" err="1" smtClean="0"/>
              <a:t>hours</a:t>
            </a:r>
            <a:r>
              <a:rPr lang="it-IT" sz="2800" dirty="0" smtClean="0"/>
              <a:t>: </a:t>
            </a:r>
            <a:r>
              <a:rPr lang="it-IT" sz="2800" dirty="0" err="1" smtClean="0"/>
              <a:t>Monday</a:t>
            </a:r>
            <a:r>
              <a:rPr lang="it-IT" sz="2800" dirty="0" smtClean="0"/>
              <a:t> 11-13</a:t>
            </a:r>
          </a:p>
          <a:p>
            <a:pPr algn="ctr"/>
            <a:r>
              <a:rPr lang="it-IT" sz="2800" dirty="0" err="1" smtClean="0"/>
              <a:t>Email</a:t>
            </a:r>
            <a:r>
              <a:rPr lang="it-IT" sz="2800" dirty="0" smtClean="0"/>
              <a:t>: </a:t>
            </a:r>
            <a:r>
              <a:rPr lang="it-IT" sz="2800" dirty="0" smtClean="0">
                <a:hlinkClick r:id="rId2"/>
              </a:rPr>
              <a:t>nicoletta.marinelli@unimc.it</a:t>
            </a:r>
            <a:endParaRPr lang="it-IT" sz="2800" dirty="0" smtClean="0"/>
          </a:p>
        </p:txBody>
      </p:sp>
    </p:spTree>
    <p:extLst>
      <p:ext uri="{BB962C8B-B14F-4D97-AF65-F5344CB8AC3E}">
        <p14:creationId xmlns="" xmlns:p14="http://schemas.microsoft.com/office/powerpoint/2010/main" val="10774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04552"/>
            <a:ext cx="8229600" cy="557946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General Information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5D2F2-A109-7144-80E6-3AAACABD5BA2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23851" y="1618360"/>
            <a:ext cx="849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year study program (4 terms)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English taught </a:t>
            </a:r>
            <a:r>
              <a:rPr lang="en-US" alt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Classes: (theoretical lectures, discussion of case studies, group work)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Integration of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theoretical and practical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competences through seminars held by professionals.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91234805"/>
              </p:ext>
            </p:extLst>
          </p:nvPr>
        </p:nvGraphicFramePr>
        <p:xfrm>
          <a:off x="1057275" y="3230721"/>
          <a:ext cx="6372225" cy="2724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2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4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49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49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49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solidFill>
                            <a:schemeClr val="tx1"/>
                          </a:solidFill>
                          <a:effectLst/>
                        </a:rPr>
                        <a:t>First </a:t>
                      </a:r>
                      <a:r>
                        <a:rPr lang="it-IT" sz="1600" kern="0" dirty="0" err="1">
                          <a:solidFill>
                            <a:schemeClr val="tx1"/>
                          </a:solidFill>
                          <a:effectLst/>
                        </a:rPr>
                        <a:t>term</a:t>
                      </a:r>
                      <a:endParaRPr lang="it-IT" sz="1600" kern="50" dirty="0">
                        <a:solidFill>
                          <a:schemeClr val="tx1"/>
                        </a:solidFill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solidFill>
                            <a:schemeClr val="tx1"/>
                          </a:solidFill>
                          <a:effectLst/>
                        </a:rPr>
                        <a:t>Second </a:t>
                      </a:r>
                      <a:r>
                        <a:rPr lang="it-IT" sz="1600" kern="0" dirty="0" err="1">
                          <a:solidFill>
                            <a:schemeClr val="tx1"/>
                          </a:solidFill>
                          <a:effectLst/>
                        </a:rPr>
                        <a:t>term</a:t>
                      </a:r>
                      <a:endParaRPr lang="it-IT" sz="1600" kern="50" dirty="0">
                        <a:solidFill>
                          <a:schemeClr val="tx1"/>
                        </a:solidFill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 smtClean="0">
                          <a:solidFill>
                            <a:schemeClr val="tx1"/>
                          </a:solidFill>
                          <a:effectLst/>
                        </a:rPr>
                        <a:t>Third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 err="1" smtClean="0">
                          <a:solidFill>
                            <a:schemeClr val="tx1"/>
                          </a:solidFill>
                          <a:effectLst/>
                        </a:rPr>
                        <a:t>term</a:t>
                      </a:r>
                      <a:endParaRPr lang="it-IT" sz="1600" kern="50" dirty="0">
                        <a:solidFill>
                          <a:schemeClr val="tx1"/>
                        </a:solidFill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 err="1">
                          <a:solidFill>
                            <a:schemeClr val="tx1"/>
                          </a:solidFill>
                          <a:effectLst/>
                        </a:rPr>
                        <a:t>Fourth</a:t>
                      </a:r>
                      <a:r>
                        <a:rPr lang="it-IT" sz="16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1600" kern="0" dirty="0" err="1">
                          <a:solidFill>
                            <a:schemeClr val="tx1"/>
                          </a:solidFill>
                          <a:effectLst/>
                        </a:rPr>
                        <a:t>term</a:t>
                      </a:r>
                      <a:endParaRPr lang="it-IT" sz="1600" kern="50" dirty="0">
                        <a:solidFill>
                          <a:schemeClr val="tx1"/>
                        </a:solidFill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600" kern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600" kern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University</a:t>
                      </a:r>
                      <a:endParaRPr lang="it-IT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 err="1" smtClean="0">
                          <a:effectLst/>
                        </a:rPr>
                        <a:t>University</a:t>
                      </a:r>
                      <a:endParaRPr lang="it-IT" sz="1600" kern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 smtClean="0">
                          <a:effectLst/>
                        </a:rPr>
                        <a:t>Macerata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 err="1" smtClean="0">
                          <a:effectLst/>
                        </a:rPr>
                        <a:t>University</a:t>
                      </a:r>
                      <a:endParaRPr lang="it-IT" sz="1600" kern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 smtClean="0">
                          <a:effectLst/>
                        </a:rPr>
                        <a:t>Angers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 err="1" smtClean="0">
                          <a:effectLst/>
                        </a:rPr>
                        <a:t>University</a:t>
                      </a:r>
                      <a:r>
                        <a:rPr lang="it-IT" sz="1600" kern="0" dirty="0" smtClean="0">
                          <a:effectLst/>
                        </a:rPr>
                        <a:t> </a:t>
                      </a:r>
                      <a:r>
                        <a:rPr lang="it-IT" sz="1600" kern="0" dirty="0">
                          <a:effectLst/>
                        </a:rPr>
                        <a:t>Torun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solidFill>
                            <a:srgbClr val="E47823"/>
                          </a:solidFill>
                          <a:effectLst/>
                        </a:rPr>
                        <a:t>Students from </a:t>
                      </a:r>
                      <a:endParaRPr lang="it-IT" sz="1600" kern="0" dirty="0" smtClean="0">
                        <a:solidFill>
                          <a:srgbClr val="E47823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kern="0" dirty="0" err="1" smtClean="0">
                          <a:solidFill>
                            <a:srgbClr val="E47823"/>
                          </a:solidFill>
                          <a:effectLst/>
                        </a:rPr>
                        <a:t>University</a:t>
                      </a:r>
                      <a:r>
                        <a:rPr lang="it-IT" sz="1600" kern="0" dirty="0" smtClean="0">
                          <a:solidFill>
                            <a:srgbClr val="E47823"/>
                          </a:solidFill>
                          <a:effectLst/>
                        </a:rPr>
                        <a:t> Macerata</a:t>
                      </a:r>
                      <a:endParaRPr lang="it-IT" sz="1600" kern="50" dirty="0">
                        <a:solidFill>
                          <a:srgbClr val="E47823"/>
                        </a:solidFill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effectLst/>
                        </a:rPr>
                        <a:t> </a:t>
                      </a:r>
                      <a:r>
                        <a:rPr lang="it-IT" sz="1600" kern="0" dirty="0" smtClean="0">
                          <a:effectLst/>
                        </a:rPr>
                        <a:t>×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effectLst/>
                        </a:rPr>
                        <a:t>×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effectLst/>
                        </a:rPr>
                        <a:t>×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effectLst/>
                        </a:rPr>
                        <a:t>×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Students </a:t>
                      </a:r>
                      <a:r>
                        <a:rPr lang="it-IT" sz="1600" kern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from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kern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University</a:t>
                      </a:r>
                      <a:r>
                        <a:rPr lang="it-IT" sz="1600" kern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sz="1600" kern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Angers</a:t>
                      </a:r>
                      <a:endParaRPr lang="it-IT" sz="1600" kern="5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 smtClean="0">
                          <a:effectLst/>
                        </a:rPr>
                        <a:t>×</a:t>
                      </a:r>
                      <a:r>
                        <a:rPr lang="it-IT" sz="1600" kern="0" dirty="0">
                          <a:effectLst/>
                        </a:rPr>
                        <a:t> 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effectLst/>
                        </a:rPr>
                        <a:t>×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effectLst/>
                        </a:rPr>
                        <a:t>×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effectLst/>
                        </a:rPr>
                        <a:t>×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solidFill>
                            <a:srgbClr val="FF0000"/>
                          </a:solidFill>
                          <a:effectLst/>
                        </a:rPr>
                        <a:t>Students </a:t>
                      </a:r>
                      <a:r>
                        <a:rPr lang="it-IT" sz="1600" kern="0" dirty="0" smtClean="0">
                          <a:solidFill>
                            <a:srgbClr val="FF0000"/>
                          </a:solidFill>
                          <a:effectLst/>
                        </a:rPr>
                        <a:t>from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kern="0" dirty="0" err="1" smtClean="0">
                          <a:solidFill>
                            <a:srgbClr val="FF0000"/>
                          </a:solidFill>
                          <a:effectLst/>
                        </a:rPr>
                        <a:t>University</a:t>
                      </a:r>
                      <a:r>
                        <a:rPr lang="it-IT" sz="1600" kern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it-IT" sz="1600" kern="0" dirty="0">
                          <a:solidFill>
                            <a:srgbClr val="FF0000"/>
                          </a:solidFill>
                          <a:effectLst/>
                        </a:rPr>
                        <a:t>Torun</a:t>
                      </a:r>
                      <a:endParaRPr lang="it-IT" sz="1600" kern="50" dirty="0">
                        <a:solidFill>
                          <a:srgbClr val="FF0000"/>
                        </a:solidFill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effectLst/>
                        </a:rPr>
                        <a:t>×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effectLst/>
                        </a:rPr>
                        <a:t>×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effectLst/>
                        </a:rPr>
                        <a:t>×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kern="0" dirty="0">
                          <a:effectLst/>
                        </a:rPr>
                        <a:t>×</a:t>
                      </a:r>
                      <a:endParaRPr lang="it-IT" sz="1600" kern="50" dirty="0">
                        <a:effectLst/>
                        <a:latin typeface="Cambria"/>
                        <a:ea typeface="SimSun"/>
                        <a:cs typeface="font268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7069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18440" y="908579"/>
            <a:ext cx="6507126" cy="557946"/>
          </a:xfrm>
        </p:spPr>
        <p:txBody>
          <a:bodyPr>
            <a:noAutofit/>
          </a:bodyPr>
          <a:lstStyle/>
          <a:p>
            <a:r>
              <a:rPr lang="en-US" sz="2400" dirty="0" smtClean="0"/>
              <a:t>Course of Study Program</a:t>
            </a:r>
            <a:endParaRPr lang="en-US" sz="24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5D2F2-A109-7144-80E6-3AAACABD5BA2}" type="slidenum">
              <a:rPr lang="it-IT" smtClean="0"/>
              <a:pPr/>
              <a:t>4</a:t>
            </a:fld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05392722"/>
              </p:ext>
            </p:extLst>
          </p:nvPr>
        </p:nvGraphicFramePr>
        <p:xfrm>
          <a:off x="258956" y="1447475"/>
          <a:ext cx="6075169" cy="1719812"/>
        </p:xfrm>
        <a:graphic>
          <a:graphicData uri="http://schemas.openxmlformats.org/drawingml/2006/table">
            <a:tbl>
              <a:tblPr/>
              <a:tblGrid>
                <a:gridCol w="46559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192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1039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Second </a:t>
                      </a:r>
                      <a:r>
                        <a:rPr lang="it-IT" sz="16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Term</a:t>
                      </a:r>
                      <a:r>
                        <a:rPr lang="it-IT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(</a:t>
                      </a:r>
                      <a:r>
                        <a:rPr lang="it-IT" sz="16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University</a:t>
                      </a:r>
                      <a:r>
                        <a:rPr lang="it-IT" sz="16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of Macerata – </a:t>
                      </a:r>
                      <a:r>
                        <a:rPr lang="it-IT" sz="1600" b="1" i="0" u="none" strike="noStrike" baseline="0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Italy</a:t>
                      </a:r>
                      <a:r>
                        <a:rPr lang="it-IT" sz="16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it-IT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466" marR="6466" marT="646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ECTS</a:t>
                      </a:r>
                    </a:p>
                  </a:txBody>
                  <a:tcPr marL="6466" marR="6466" marT="646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2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kern="50" dirty="0" smtClean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Financial </a:t>
                      </a:r>
                      <a:r>
                        <a:rPr lang="en-US" sz="1600" b="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risk management</a:t>
                      </a:r>
                      <a:endParaRPr lang="it-IT" sz="1600" b="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6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Advanced </a:t>
                      </a:r>
                      <a:r>
                        <a:rPr lang="it-IT" sz="1600" b="0" kern="50" dirty="0" err="1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international</a:t>
                      </a:r>
                      <a:r>
                        <a:rPr lang="it-IT" sz="1600" b="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b="0" kern="50" dirty="0" err="1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trade</a:t>
                      </a:r>
                      <a:endParaRPr lang="it-IT" sz="1600" b="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6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Mathematical methods for economics and </a:t>
                      </a:r>
                      <a:r>
                        <a:rPr lang="en-US" sz="1600" b="0" kern="50" dirty="0" smtClean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finance</a:t>
                      </a:r>
                      <a:endParaRPr lang="it-IT" sz="1600" b="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6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International marketing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50" dirty="0" smtClean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9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kern="50" dirty="0" smtClean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Financial </a:t>
                      </a:r>
                      <a:r>
                        <a:rPr lang="en-US" sz="1600" b="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crisis</a:t>
                      </a:r>
                      <a:endParaRPr lang="it-IT" sz="1600" b="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50" dirty="0" smtClean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3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  <a:r>
                        <a:rPr lang="it-IT" sz="16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ECTS</a:t>
                      </a:r>
                      <a:endParaRPr lang="it-IT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466" marR="6466" marT="646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it-IT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466" marR="6466" marT="646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2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56386217"/>
              </p:ext>
            </p:extLst>
          </p:nvPr>
        </p:nvGraphicFramePr>
        <p:xfrm>
          <a:off x="2935481" y="3311603"/>
          <a:ext cx="6075169" cy="1232132"/>
        </p:xfrm>
        <a:graphic>
          <a:graphicData uri="http://schemas.openxmlformats.org/drawingml/2006/table">
            <a:tbl>
              <a:tblPr/>
              <a:tblGrid>
                <a:gridCol w="46559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192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1039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Third </a:t>
                      </a:r>
                      <a:r>
                        <a:rPr lang="it-IT" sz="16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Term</a:t>
                      </a:r>
                      <a:r>
                        <a:rPr lang="it-IT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(</a:t>
                      </a:r>
                      <a:r>
                        <a:rPr lang="it-IT" sz="16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University</a:t>
                      </a:r>
                      <a:r>
                        <a:rPr lang="it-IT" sz="16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of Angers – France)</a:t>
                      </a:r>
                      <a:endParaRPr lang="it-IT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466" marR="6466" marT="646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ECTS</a:t>
                      </a:r>
                    </a:p>
                  </a:txBody>
                  <a:tcPr marL="6466" marR="6466" marT="646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Corporate Finance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5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9</a:t>
                      </a:r>
                      <a:endParaRPr lang="it-IT" sz="1600" kern="5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Financial Regulation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11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Law &amp; Economics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10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  <a:r>
                        <a:rPr lang="it-IT" sz="16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ECTS</a:t>
                      </a:r>
                      <a:endParaRPr lang="it-IT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466" marR="6466" marT="646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it-IT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466" marR="6466" marT="646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09992138"/>
              </p:ext>
            </p:extLst>
          </p:nvPr>
        </p:nvGraphicFramePr>
        <p:xfrm>
          <a:off x="258956" y="4687230"/>
          <a:ext cx="6075169" cy="1475972"/>
        </p:xfrm>
        <a:graphic>
          <a:graphicData uri="http://schemas.openxmlformats.org/drawingml/2006/table">
            <a:tbl>
              <a:tblPr/>
              <a:tblGrid>
                <a:gridCol w="46559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192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1039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Third </a:t>
                      </a:r>
                      <a:r>
                        <a:rPr lang="it-IT" sz="16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Term</a:t>
                      </a:r>
                      <a:r>
                        <a:rPr lang="it-IT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(</a:t>
                      </a:r>
                      <a:r>
                        <a:rPr lang="it-IT" sz="16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University</a:t>
                      </a:r>
                      <a:r>
                        <a:rPr lang="it-IT" sz="16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of Torun – Poland)</a:t>
                      </a:r>
                      <a:endParaRPr lang="it-IT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466" marR="6466" marT="646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ECTS</a:t>
                      </a:r>
                    </a:p>
                  </a:txBody>
                  <a:tcPr marL="6466" marR="6466" marT="646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Master's Diploma Seminar / Master Thesis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5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10</a:t>
                      </a:r>
                      <a:endParaRPr lang="it-IT" sz="1600" kern="5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Academic Writing and Research Seminars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5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8</a:t>
                      </a:r>
                      <a:endParaRPr lang="it-IT" sz="1600" kern="5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Financial Analysis and Managerial Accounting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5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6</a:t>
                      </a:r>
                      <a:endParaRPr lang="it-IT" sz="1600" kern="5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6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Portfolio Theory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effectLst/>
                          <a:latin typeface="Arial" panose="020B0604020202020204" pitchFamily="34" charset="0"/>
                          <a:ea typeface="SimSun"/>
                          <a:cs typeface="Arial" panose="020B0604020202020204" pitchFamily="34" charset="0"/>
                        </a:rPr>
                        <a:t>6</a:t>
                      </a:r>
                      <a:endParaRPr lang="it-IT" sz="1600" kern="50" dirty="0">
                        <a:effectLst/>
                        <a:latin typeface="Arial" panose="020B0604020202020204" pitchFamily="34" charset="0"/>
                        <a:ea typeface="SimSu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  <a:r>
                        <a:rPr lang="it-IT" sz="16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ECTS</a:t>
                      </a:r>
                      <a:endParaRPr lang="it-IT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466" marR="6466" marT="646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30</a:t>
                      </a:r>
                      <a:endParaRPr lang="it-IT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466" marR="6466" marT="646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885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84834"/>
            <a:ext cx="8229600" cy="55794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Admission requirements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5D2F2-A109-7144-80E6-3AAACABD5BA2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66700" y="1799898"/>
            <a:ext cx="85953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maximum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from each institution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will be selected to participate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program.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are required to be compliant with the eligibility criteria in effect in each country to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enroll to 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master’s degree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Italian and University of Macerata regulations require that students must hold a 3-years Bachelor’s degree in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or management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disciplines.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English language: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English language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will be a preferential condition for the selection.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58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84834"/>
            <a:ext cx="8229600" cy="557946"/>
          </a:xfrm>
        </p:spPr>
        <p:txBody>
          <a:bodyPr>
            <a:noAutofit/>
          </a:bodyPr>
          <a:lstStyle/>
          <a:p>
            <a:r>
              <a:rPr lang="pl-P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  <a:r>
              <a:rPr lang="pl-P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5D2F2-A109-7144-80E6-3AAACABD5BA2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66700" y="1799898"/>
            <a:ext cx="85953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students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admitted to the exchange program will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only pay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registration fees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they will be admitted in the partner universities in force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mutual agreement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students selected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joining 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mobility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are required to collect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30 credits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each semester. The rules to take and repeat exams are those in effect in the university which hosts the group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the abroad-terms students may receive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support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by applying to the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Erasmus+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94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7983" y="1856105"/>
            <a:ext cx="8420100" cy="1362075"/>
          </a:xfrm>
        </p:spPr>
        <p:txBody>
          <a:bodyPr>
            <a:noAutofit/>
          </a:bodyPr>
          <a:lstStyle/>
          <a:p>
            <a:pPr algn="ctr"/>
            <a:r>
              <a:rPr lang="fr-FR" sz="2000" cap="none" dirty="0"/>
              <a:t/>
            </a:r>
            <a:br>
              <a:rPr lang="fr-FR" sz="2000" cap="none" dirty="0"/>
            </a:br>
            <a:r>
              <a:rPr lang="fr-FR" sz="3600" cap="none" dirty="0" smtClean="0"/>
              <a:t>Partner </a:t>
            </a:r>
            <a:r>
              <a:rPr lang="fr-FR" sz="3600" cap="none" dirty="0" err="1" smtClean="0"/>
              <a:t>Universities</a:t>
            </a:r>
            <a:endParaRPr lang="fr-FR" sz="2000" i="1" cap="none" dirty="0"/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691833" y="3070543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1" kern="1200">
                <a:solidFill>
                  <a:schemeClr val="tx1">
                    <a:tint val="75000"/>
                  </a:schemeClr>
                </a:solidFill>
                <a:latin typeface="Arial Italic"/>
                <a:ea typeface="+mn-ea"/>
                <a:cs typeface="Arial Ital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i="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1" y="3603136"/>
            <a:ext cx="3041729" cy="115916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33" y="3573121"/>
            <a:ext cx="1219200" cy="1219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58" y="3775050"/>
            <a:ext cx="1828800" cy="8153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620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5D2F2-A109-7144-80E6-3AAACABD5BA2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57200" y="1819275"/>
            <a:ext cx="829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University of Macerata is one of the three oldest public universities in Italy and among the oldest in Europe, founded 1290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83" y="869925"/>
            <a:ext cx="1828800" cy="81534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05273"/>
            <a:ext cx="3048000" cy="192024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37" y="4105273"/>
            <a:ext cx="3393585" cy="189971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69" y="2581274"/>
            <a:ext cx="2857500" cy="160972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333624"/>
            <a:ext cx="2476500" cy="1857375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973581" y="6333473"/>
            <a:ext cx="3170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it-IT" sz="1400" u="sng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www.youtube.com/unimcwebtv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57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5D2F2-A109-7144-80E6-3AAACABD5BA2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83" y="965175"/>
            <a:ext cx="1828800" cy="815340"/>
          </a:xfrm>
          <a:prstGeom prst="rect">
            <a:avLst/>
          </a:prstGeom>
        </p:spPr>
      </p:pic>
      <p:sp>
        <p:nvSpPr>
          <p:cNvPr id="9" name="Sottotitolo 2"/>
          <p:cNvSpPr txBox="1">
            <a:spLocks/>
          </p:cNvSpPr>
          <p:nvPr/>
        </p:nvSpPr>
        <p:spPr>
          <a:xfrm>
            <a:off x="4876800" y="2031902"/>
            <a:ext cx="3724275" cy="3740248"/>
          </a:xfrm>
          <a:prstGeom prst="rect">
            <a:avLst/>
          </a:prstGeom>
        </p:spPr>
        <p:txBody>
          <a:bodyPr vert="horz" lIns="182880" tIns="0">
            <a:noAutofit/>
          </a:bodyPr>
          <a:lstStyle>
            <a:lvl1pPr marL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bg2">
                    <a:shade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None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None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algn="just">
              <a:spcAft>
                <a:spcPts val="600"/>
              </a:spcAft>
            </a:pPr>
            <a:r>
              <a:rPr lang="en-GB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university-industry linkages in one of the largest fashion &amp; design district; very export oriented with many job opportunities</a:t>
            </a:r>
          </a:p>
          <a:p>
            <a:pPr marL="0" algn="just">
              <a:spcAft>
                <a:spcPts val="600"/>
              </a:spcAft>
            </a:pPr>
            <a:r>
              <a:rPr lang="en-GB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small ancient Italian city; student focused; environment friendly; everything at a walking distance in the historic centre;</a:t>
            </a:r>
          </a:p>
          <a:p>
            <a:pPr marL="0" algn="just">
              <a:spcAft>
                <a:spcPts val="600"/>
              </a:spcAft>
            </a:pPr>
            <a:r>
              <a:rPr lang="en-GB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university sport facilities; famous opera house &amp; theatre. </a:t>
            </a:r>
          </a:p>
          <a:p>
            <a:pPr marL="0" algn="just">
              <a:spcAft>
                <a:spcPts val="600"/>
              </a:spcAft>
            </a:pPr>
            <a:r>
              <a:rPr lang="en-GB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of life really affordable (compared to other Italian cities)</a:t>
            </a:r>
          </a:p>
          <a:p>
            <a:pPr marL="0" algn="just">
              <a:spcAft>
                <a:spcPts val="600"/>
              </a:spcAft>
            </a:pPr>
            <a:r>
              <a:rPr lang="en-GB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Environment</a:t>
            </a:r>
          </a:p>
          <a:p>
            <a:pPr marL="0" algn="just">
              <a:spcAft>
                <a:spcPts val="600"/>
              </a:spcAft>
            </a:pPr>
            <a:endParaRPr lang="en-GB" alt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>
              <a:spcAft>
                <a:spcPts val="600"/>
              </a:spcAft>
            </a:pPr>
            <a:endParaRPr lang="en-GB" alt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>
              <a:spcAft>
                <a:spcPts val="600"/>
              </a:spcAft>
            </a:pPr>
            <a:endParaRPr lang="en-GB" alt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>
              <a:spcAft>
                <a:spcPts val="600"/>
              </a:spcAft>
            </a:pPr>
            <a:endParaRPr lang="en-GB" alt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>
              <a:spcAft>
                <a:spcPts val="600"/>
              </a:spcAft>
            </a:pPr>
            <a:endParaRPr lang="en-GB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>
              <a:spcAft>
                <a:spcPts val="600"/>
              </a:spcAft>
            </a:pPr>
            <a:endParaRPr lang="en-GB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698527"/>
            <a:ext cx="2286000" cy="1524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683" y="2870835"/>
            <a:ext cx="2209800" cy="1325880"/>
          </a:xfrm>
          <a:prstGeom prst="rect">
            <a:avLst/>
          </a:prstGeom>
        </p:spPr>
      </p:pic>
      <p:pic>
        <p:nvPicPr>
          <p:cNvPr id="10" name="Picture 22" descr="Sferisterio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11" y="4114800"/>
            <a:ext cx="3194590" cy="197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6006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heme/theme1.xml><?xml version="1.0" encoding="utf-8"?>
<a:theme xmlns:a="http://schemas.openxmlformats.org/drawingml/2006/main" name="UniMC Economia e Dirit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UniMC Economia e Diritto</Template>
  <TotalTime>2189</TotalTime>
  <Words>662</Words>
  <Application>Microsoft Office PowerPoint</Application>
  <PresentationFormat>Presentazione su schermo (4:3)</PresentationFormat>
  <Paragraphs>156</Paragraphs>
  <Slides>23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UniMC Economia e Diritto</vt:lpstr>
      <vt:lpstr>Multiple diploma student exchange programme  International Finance Programme IFP: Italy-France-Poland</vt:lpstr>
      <vt:lpstr>The Exchange Programme</vt:lpstr>
      <vt:lpstr>General Information</vt:lpstr>
      <vt:lpstr>Course of Study Program</vt:lpstr>
      <vt:lpstr>Admission requirements</vt:lpstr>
      <vt:lpstr>Practical information</vt:lpstr>
      <vt:lpstr> Partner Universities</vt:lpstr>
      <vt:lpstr>Diapositiva 8</vt:lpstr>
      <vt:lpstr>Diapositiva 9</vt:lpstr>
      <vt:lpstr>Diapositiva 10</vt:lpstr>
      <vt:lpstr>Diapositiva 11</vt:lpstr>
      <vt:lpstr>Location in the centre of Poland</vt:lpstr>
      <vt:lpstr>Diapositiva 13</vt:lpstr>
      <vt:lpstr>Nice city, full of attractions 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Offerta FORmativa a.a. 2013/2016</dc:title>
  <dc:creator>Admin</dc:creator>
  <cp:lastModifiedBy>utente</cp:lastModifiedBy>
  <cp:revision>99</cp:revision>
  <dcterms:created xsi:type="dcterms:W3CDTF">2013-11-05T10:08:10Z</dcterms:created>
  <dcterms:modified xsi:type="dcterms:W3CDTF">2017-05-18T08:37:50Z</dcterms:modified>
</cp:coreProperties>
</file>